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tif>
</file>

<file path=ppt/media/image2.jpeg>
</file>

<file path=ppt/media/image3.png>
</file>

<file path=ppt/media/image4.jpeg>
</file>

<file path=ppt/media/image5.tif>
</file>

<file path=ppt/media/image6.tif>
</file>

<file path=ppt/media/image7.png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1536842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1422400" y="5245100"/>
            <a:ext cx="10541000" cy="26289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1422400" y="7861300"/>
            <a:ext cx="10541000" cy="13716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pic" sz="quarter" idx="13"/>
          </p:nvPr>
        </p:nvSpPr>
        <p:spPr>
          <a:xfrm>
            <a:off x="8597900" y="43561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pic" idx="14"/>
          </p:nvPr>
        </p:nvSpPr>
        <p:spPr>
          <a:xfrm>
            <a:off x="368899" y="368300"/>
            <a:ext cx="81407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pic" sz="quarter" idx="15"/>
          </p:nvPr>
        </p:nvSpPr>
        <p:spPr>
          <a:xfrm>
            <a:off x="8597900" y="3683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21" name="Shape 121"/>
          <p:cNvSpPr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hape 1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1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pic" idx="13"/>
          </p:nvPr>
        </p:nvSpPr>
        <p:spPr>
          <a:xfrm>
            <a:off x="368899" y="368300"/>
            <a:ext cx="122682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hape 1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body" sz="quarter" idx="13"/>
          </p:nvPr>
        </p:nvSpPr>
        <p:spPr>
          <a:xfrm>
            <a:off x="1270000" y="4292600"/>
            <a:ext cx="104648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52344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143" name="Shape 1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26" name="Shape 26"/>
          <p:cNvSpPr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27" name="Shape 27"/>
          <p:cNvSpPr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28" name="Shape 28"/>
          <p:cNvSpPr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sz="quarter" idx="17"/>
          </p:nvPr>
        </p:nvSpPr>
        <p:spPr>
          <a:xfrm>
            <a:off x="1422400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30" name="Shape 30"/>
          <p:cNvSpPr>
            <a:spLocks noGrp="1"/>
          </p:cNvSpPr>
          <p:nvPr>
            <p:ph type="pic" idx="18"/>
          </p:nvPr>
        </p:nvSpPr>
        <p:spPr>
          <a:xfrm>
            <a:off x="368300" y="355600"/>
            <a:ext cx="122682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 4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7"/>
          </p:nvPr>
        </p:nvSpPr>
        <p:spPr>
          <a:xfrm>
            <a:off x="1419408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9" name="Shape 49"/>
          <p:cNvSpPr>
            <a:spLocks noGrp="1"/>
          </p:cNvSpPr>
          <p:nvPr>
            <p:ph type="pic" sz="half" idx="18"/>
          </p:nvPr>
        </p:nvSpPr>
        <p:spPr>
          <a:xfrm>
            <a:off x="3683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pic" sz="quarter" idx="19"/>
          </p:nvPr>
        </p:nvSpPr>
        <p:spPr>
          <a:xfrm>
            <a:off x="5295900" y="3683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pic" sz="quarter" idx="20"/>
          </p:nvPr>
        </p:nvSpPr>
        <p:spPr>
          <a:xfrm>
            <a:off x="5295900" y="37719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pic" sz="half" idx="21"/>
          </p:nvPr>
        </p:nvSpPr>
        <p:spPr>
          <a:xfrm>
            <a:off x="77851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xfrm>
            <a:off x="1231900" y="3568700"/>
            <a:ext cx="10541000" cy="26289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pic" sz="half" idx="13"/>
          </p:nvPr>
        </p:nvSpPr>
        <p:spPr>
          <a:xfrm>
            <a:off x="6921500" y="1354541"/>
            <a:ext cx="5156200" cy="7035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1041400" y="1295400"/>
            <a:ext cx="5334000" cy="3924300"/>
          </a:xfrm>
          <a:prstGeom prst="rect">
            <a:avLst/>
          </a:prstGeom>
        </p:spPr>
        <p:txBody>
          <a:bodyPr anchor="b"/>
          <a:lstStyle>
            <a:lvl1pPr>
              <a:defRPr sz="65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1041400" y="5207000"/>
            <a:ext cx="5334000" cy="3225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9" name="Shape 89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10922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hape 9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/>
          </p:cNvSpPr>
          <p:nvPr>
            <p:ph type="pic" sz="quarter" idx="13"/>
          </p:nvPr>
        </p:nvSpPr>
        <p:spPr>
          <a:xfrm>
            <a:off x="7645400" y="2768600"/>
            <a:ext cx="42926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9" name="Shape 99"/>
          <p:cNvSpPr>
            <a:spLocks noGrp="1"/>
          </p:cNvSpPr>
          <p:nvPr>
            <p:ph type="body" sz="half" idx="1"/>
          </p:nvPr>
        </p:nvSpPr>
        <p:spPr>
          <a:xfrm>
            <a:off x="1041400" y="2768600"/>
            <a:ext cx="5334000" cy="57150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2800"/>
              </a:spcBef>
              <a:buBlip>
                <a:blip r:embed="rId2"/>
              </a:buBlip>
              <a:defRPr sz="3000"/>
            </a:lvl1pPr>
            <a:lvl2pPr marL="762000" indent="-381000">
              <a:spcBef>
                <a:spcPts val="2800"/>
              </a:spcBef>
              <a:buBlip>
                <a:blip r:embed="rId2"/>
              </a:buBlip>
              <a:defRPr sz="3000"/>
            </a:lvl2pPr>
            <a:lvl3pPr marL="1143000" indent="-381000">
              <a:spcBef>
                <a:spcPts val="2800"/>
              </a:spcBef>
              <a:buBlip>
                <a:blip r:embed="rId2"/>
              </a:buBlip>
              <a:defRPr sz="3000"/>
            </a:lvl3pPr>
            <a:lvl4pPr marL="1524000" indent="-381000">
              <a:spcBef>
                <a:spcPts val="2800"/>
              </a:spcBef>
              <a:buBlip>
                <a:blip r:embed="rId2"/>
              </a:buBlip>
              <a:defRPr sz="3000"/>
            </a:lvl4pPr>
            <a:lvl5pPr marL="1905000" indent="-3810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hape 10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041400" y="1473200"/>
            <a:ext cx="10922000" cy="680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7"/>
              </a:buBlip>
            </a:lvl1pPr>
            <a:lvl2pPr>
              <a:buBlip>
                <a:blip r:embed="rId17"/>
              </a:buBlip>
            </a:lvl2pPr>
            <a:lvl3pPr>
              <a:buBlip>
                <a:blip r:embed="rId17"/>
              </a:buBlip>
            </a:lvl3pPr>
            <a:lvl4pPr>
              <a:buBlip>
                <a:blip r:embed="rId17"/>
              </a:buBlip>
            </a:lvl4pPr>
            <a:lvl5pPr>
              <a:buBlip>
                <a:blip r:embed="rId17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1041400" y="254000"/>
            <a:ext cx="10922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6352743" y="9474200"/>
            <a:ext cx="312014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4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ctrTitle"/>
          </p:nvPr>
        </p:nvSpPr>
        <p:spPr>
          <a:xfrm>
            <a:off x="1422400" y="2286000"/>
            <a:ext cx="10541000" cy="26289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 defTabSz="473201">
              <a:defRPr sz="5832"/>
            </a:lvl1pPr>
          </a:lstStyle>
          <a:p>
            <a:r>
              <a:t>APUSH Review: Technology and Transportation During The Market Revolution</a:t>
            </a:r>
          </a:p>
        </p:txBody>
      </p:sp>
      <p:sp>
        <p:nvSpPr>
          <p:cNvPr id="168" name="Shape 168"/>
          <p:cNvSpPr>
            <a:spLocks noGrp="1"/>
          </p:cNvSpPr>
          <p:nvPr>
            <p:ph type="subTitle" sz="quarter" idx="1"/>
          </p:nvPr>
        </p:nvSpPr>
        <p:spPr>
          <a:xfrm>
            <a:off x="1422400" y="4889500"/>
            <a:ext cx="10541000" cy="1371600"/>
          </a:xfrm>
          <a:prstGeom prst="rect">
            <a:avLst/>
          </a:prstGeom>
        </p:spPr>
        <p:txBody>
          <a:bodyPr/>
          <a:lstStyle>
            <a:lvl1pPr algn="ctr" defTabSz="443991">
              <a:defRPr sz="2736"/>
            </a:lvl1pPr>
          </a:lstStyle>
          <a:p>
            <a:r>
              <a:t>Everything You need to know about technology and transportation during the market revolution to succeed in apush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The Market Revolution</a:t>
            </a:r>
          </a:p>
        </p:txBody>
      </p:sp>
      <p:sp>
        <p:nvSpPr>
          <p:cNvPr id="172" name="Shape 17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8940" indent="-408940" defTabSz="537463">
              <a:spcBef>
                <a:spcPts val="2900"/>
              </a:spcBef>
              <a:buBlip>
                <a:blip r:embed="rId2"/>
              </a:buBlip>
              <a:defRPr sz="3312"/>
            </a:pPr>
            <a:r>
              <a:t>What is it?</a:t>
            </a:r>
          </a:p>
          <a:p>
            <a:pPr marL="817880" lvl="1" indent="-408940" defTabSz="537463">
              <a:spcBef>
                <a:spcPts val="2900"/>
              </a:spcBef>
              <a:buBlip>
                <a:blip r:embed="rId2"/>
              </a:buBlip>
              <a:defRPr sz="3312"/>
            </a:pPr>
            <a:r>
              <a:t>Revolution in transportation, farming, and production of goods</a:t>
            </a:r>
          </a:p>
          <a:p>
            <a:pPr marL="817880" lvl="1" indent="-408940" defTabSz="537463">
              <a:spcBef>
                <a:spcPts val="2900"/>
              </a:spcBef>
              <a:buBlip>
                <a:blip r:embed="rId2"/>
              </a:buBlip>
              <a:defRPr sz="3312"/>
            </a:pPr>
            <a:r>
              <a:t>Increase use of canals, roads, steamboats, and RRs</a:t>
            </a:r>
          </a:p>
          <a:p>
            <a:pPr marL="817880" lvl="1" indent="-408940" defTabSz="537463">
              <a:spcBef>
                <a:spcPts val="2900"/>
              </a:spcBef>
              <a:buBlip>
                <a:blip r:embed="rId2"/>
              </a:buBlip>
              <a:defRPr sz="3312"/>
            </a:pPr>
            <a:r>
              <a:t>Switch from subsistence to cash-crop farming</a:t>
            </a:r>
          </a:p>
          <a:p>
            <a:pPr marL="817880" lvl="1" indent="-408940" defTabSz="537463">
              <a:spcBef>
                <a:spcPts val="2900"/>
              </a:spcBef>
              <a:buBlip>
                <a:blip r:embed="rId2"/>
              </a:buBlip>
              <a:defRPr sz="3312"/>
            </a:pPr>
            <a:r>
              <a:t>Goods were produced increasingly outside the home</a:t>
            </a:r>
          </a:p>
          <a:p>
            <a:pPr marL="408940" indent="-408940" defTabSz="537463">
              <a:spcBef>
                <a:spcPts val="2900"/>
              </a:spcBef>
              <a:buBlip>
                <a:blip r:embed="rId2"/>
              </a:buBlip>
              <a:defRPr sz="3312"/>
            </a:pPr>
            <a:r>
              <a:t>Occurs PRIOR to the Civil War (Antebellum America)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1" build="p" bldLvl="5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Transportation Improvements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2264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Roads - Cumberland (National) Road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Connected MD to OH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Funded by the federal government (interstate)</a:t>
            </a:r>
          </a:p>
          <a:p>
            <a:pPr marL="342264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Canals - Erie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363 miles - Albany to Buffalo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Paid entirely by NY (intrastate)</a:t>
            </a:r>
          </a:p>
          <a:p>
            <a:pPr marL="342264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Steamboat</a:t>
            </a:r>
          </a:p>
          <a:p>
            <a:pPr marL="684529" lvl="1" indent="-342264" defTabSz="449833">
              <a:spcBef>
                <a:spcPts val="2400"/>
              </a:spcBef>
              <a:buBlip>
                <a:blip r:embed="rId2"/>
              </a:buBlip>
              <a:defRPr sz="2772"/>
            </a:pPr>
            <a:r>
              <a:t>Robert Fulton - boats could travel </a:t>
            </a:r>
            <a:r>
              <a:rPr i="1"/>
              <a:t>AGAINST</a:t>
            </a:r>
            <a:r>
              <a:t> the current</a:t>
            </a:r>
          </a:p>
        </p:txBody>
      </p:sp>
      <p:pic>
        <p:nvPicPr>
          <p:cNvPr id="176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92400" y="5094816"/>
            <a:ext cx="7620000" cy="4483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953250" y="349250"/>
            <a:ext cx="5499101" cy="4381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2399" y="97366"/>
            <a:ext cx="10160001" cy="698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1" build="p" bldLvl="5" animBg="1" advAuto="0"/>
      <p:bldP spid="176" grpId="2" animBg="1" advAuto="0"/>
      <p:bldP spid="176" grpId="3" animBg="1" advAuto="0"/>
      <p:bldP spid="177" grpId="4" animBg="1" advAuto="0"/>
      <p:bldP spid="177" grpId="6" animBg="1" advAuto="0"/>
      <p:bldP spid="178" grpId="5" animBg="1" advAuto="0"/>
      <p:bldP spid="178" grpId="7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Agricultural Improvements</a:t>
            </a:r>
          </a:p>
        </p:txBody>
      </p:sp>
      <p:sp>
        <p:nvSpPr>
          <p:cNvPr id="181" name="Shape 1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2260" indent="-302260" defTabSz="397256">
              <a:spcBef>
                <a:spcPts val="2100"/>
              </a:spcBef>
              <a:buBlip>
                <a:blip r:embed="rId2"/>
              </a:buBlip>
              <a:defRPr sz="2448"/>
            </a:pPr>
            <a:r>
              <a:t>Cotton Gin: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2448"/>
            </a:pPr>
            <a:r>
              <a:t>Eli Whitney 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2448"/>
            </a:pPr>
            <a:r>
              <a:t>Drastically increased cotton production and demand for slaves</a:t>
            </a:r>
          </a:p>
          <a:p>
            <a:pPr marL="302260" indent="-302260" defTabSz="397256">
              <a:spcBef>
                <a:spcPts val="2100"/>
              </a:spcBef>
              <a:buBlip>
                <a:blip r:embed="rId2"/>
              </a:buBlip>
              <a:defRPr sz="2448"/>
            </a:pPr>
            <a:r>
              <a:t>Steel plow: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2448"/>
            </a:pPr>
            <a:r>
              <a:t>Farmers could break soil more easily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2448"/>
            </a:pPr>
            <a:r>
              <a:t>Benefitted the Midwest</a:t>
            </a:r>
          </a:p>
          <a:p>
            <a:pPr marL="302260" indent="-302260" defTabSz="397256">
              <a:spcBef>
                <a:spcPts val="2100"/>
              </a:spcBef>
              <a:buBlip>
                <a:blip r:embed="rId2"/>
              </a:buBlip>
              <a:defRPr sz="2448"/>
            </a:pPr>
            <a:r>
              <a:t>McCormick Reaper: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2448"/>
            </a:pPr>
            <a:r>
              <a:t>Farmers could harvest crops more quickly</a:t>
            </a:r>
          </a:p>
          <a:p>
            <a:pPr marL="604520" lvl="1" indent="-302260" defTabSz="397256">
              <a:spcBef>
                <a:spcPts val="2100"/>
              </a:spcBef>
              <a:buBlip>
                <a:blip r:embed="rId2"/>
              </a:buBlip>
              <a:defRPr sz="2448"/>
            </a:pPr>
            <a:r>
              <a:t>Increased efficiency of harvesting</a:t>
            </a:r>
          </a:p>
        </p:txBody>
      </p:sp>
      <p:pic>
        <p:nvPicPr>
          <p:cNvPr id="182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04014" y="5746750"/>
            <a:ext cx="5782253" cy="38090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95140" y="183679"/>
            <a:ext cx="2794001" cy="381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55940" y="1157345"/>
            <a:ext cx="10160001" cy="5130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8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18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1" build="p" bldLvl="5" animBg="1" advAuto="0"/>
      <p:bldP spid="182" grpId="2" animBg="1" advAuto="0"/>
      <p:bldP spid="182" grpId="4" animBg="1" advAuto="0"/>
      <p:bldP spid="183" grpId="3" animBg="1" advAuto="0"/>
      <p:bldP spid="183" grpId="6" animBg="1" advAuto="0"/>
      <p:bldP spid="184" grpId="5" animBg="1" advAuto="0"/>
      <p:bldP spid="184" grpId="7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Technological Improvements</a:t>
            </a:r>
          </a:p>
        </p:txBody>
      </p:sp>
      <p:sp>
        <p:nvSpPr>
          <p:cNvPr id="187" name="Shape 1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68934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Interchangeable Parts: </a:t>
            </a:r>
          </a:p>
          <a:p>
            <a:pPr marL="737869" lvl="1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Eli Whitney</a:t>
            </a:r>
          </a:p>
          <a:p>
            <a:pPr marL="737869" lvl="1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“Cookie cutter” parts</a:t>
            </a:r>
          </a:p>
          <a:p>
            <a:pPr marL="737869" lvl="1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Mass production of goods - increased production and efficiency rates</a:t>
            </a:r>
          </a:p>
          <a:p>
            <a:pPr marL="368934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Telegraph:</a:t>
            </a:r>
          </a:p>
          <a:p>
            <a:pPr marL="737869" lvl="1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1844 - “What hath God wrought?”</a:t>
            </a:r>
          </a:p>
          <a:p>
            <a:pPr marL="737869" lvl="1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Increased communication in the US</a:t>
            </a:r>
          </a:p>
        </p:txBody>
      </p:sp>
      <p:pic>
        <p:nvPicPr>
          <p:cNvPr id="18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98782" y="609365"/>
            <a:ext cx="3383806" cy="43683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93685" y="5750506"/>
            <a:ext cx="2794001" cy="4025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1" build="p" bldLvl="5" animBg="1" advAuto="0"/>
      <p:bldP spid="188" grpId="2" animBg="1" advAuto="0"/>
      <p:bldP spid="189" grpId="3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Test Tips</a:t>
            </a:r>
          </a:p>
        </p:txBody>
      </p:sp>
      <p:sp>
        <p:nvSpPr>
          <p:cNvPr id="192" name="Shape 1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Multiple-Choice and Short Answer</a:t>
            </a:r>
          </a:p>
          <a:p>
            <a:pPr lvl="1">
              <a:buBlip>
                <a:blip r:embed="rId2"/>
              </a:buBlip>
            </a:pPr>
            <a:r>
              <a:t>KNOW specific inventions and be able to explain the impact (by region as well)</a:t>
            </a:r>
          </a:p>
          <a:p>
            <a:pPr>
              <a:buBlip>
                <a:blip r:embed="rId2"/>
              </a:buBlip>
            </a:pPr>
            <a:r>
              <a:t>Essay:</a:t>
            </a:r>
          </a:p>
          <a:p>
            <a:pPr lvl="1">
              <a:buBlip>
                <a:blip r:embed="rId2"/>
              </a:buBlip>
            </a:pPr>
            <a:r>
              <a:t>Part of broader essay about the Market Revolution and regional specialization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That’s It!</a:t>
            </a:r>
          </a:p>
        </p:txBody>
      </p:sp>
      <p:sp>
        <p:nvSpPr>
          <p:cNvPr id="195" name="Shape 195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Thanks for watching</a:t>
            </a:r>
          </a:p>
          <a:p>
            <a:pPr>
              <a:buBlip>
                <a:blip r:embed="rId2"/>
              </a:buBlip>
            </a:pPr>
            <a:r>
              <a:t>Good luck in May!</a:t>
            </a:r>
          </a:p>
        </p:txBody>
      </p:sp>
      <p:pic>
        <p:nvPicPr>
          <p:cNvPr id="196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01883" y="3435350"/>
            <a:ext cx="5499101" cy="438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</Words>
  <Application>Microsoft Office PowerPoint</Application>
  <PresentationFormat>Custom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Helvetica</vt:lpstr>
      <vt:lpstr>Helvetica Neue</vt:lpstr>
      <vt:lpstr>Helvetica Neue Bold Condensed</vt:lpstr>
      <vt:lpstr>Helvetica Neue Light</vt:lpstr>
      <vt:lpstr>Blueprint</vt:lpstr>
      <vt:lpstr>APUSH Review: Technology and Transportation During The Market Revolution</vt:lpstr>
      <vt:lpstr>The Market Revolution</vt:lpstr>
      <vt:lpstr>Transportation Improvements</vt:lpstr>
      <vt:lpstr>Agricultural Improvements</vt:lpstr>
      <vt:lpstr>Technological Improvements</vt:lpstr>
      <vt:lpstr>Test Tips</vt:lpstr>
      <vt:lpstr>That’s It!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APUSH Review: Technology and Transportation During The Market Revolution</dc:title>
  <dc:creator>Matthew Cirbo</dc:creator>
  <cp:lastModifiedBy>Matthew Cirbo</cp:lastModifiedBy>
  <cp:revision>1</cp:revision>
  <dcterms:modified xsi:type="dcterms:W3CDTF">2016-10-19T21:28:18Z</dcterms:modified>
</cp:coreProperties>
</file>